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handoutMasterIdLst>
    <p:handoutMasterId r:id="rId17"/>
  </p:handoutMasterIdLst>
  <p:sldIdLst>
    <p:sldId id="256" r:id="rId2"/>
    <p:sldId id="297" r:id="rId3"/>
    <p:sldId id="298" r:id="rId4"/>
    <p:sldId id="260" r:id="rId5"/>
    <p:sldId id="290" r:id="rId6"/>
    <p:sldId id="273" r:id="rId7"/>
    <p:sldId id="291" r:id="rId8"/>
    <p:sldId id="303" r:id="rId9"/>
    <p:sldId id="294" r:id="rId10"/>
    <p:sldId id="300" r:id="rId11"/>
    <p:sldId id="282" r:id="rId12"/>
    <p:sldId id="302" r:id="rId13"/>
    <p:sldId id="304" r:id="rId14"/>
    <p:sldId id="26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71598" autoAdjust="0"/>
  </p:normalViewPr>
  <p:slideViewPr>
    <p:cSldViewPr>
      <p:cViewPr>
        <p:scale>
          <a:sx n="81" d="100"/>
          <a:sy n="81" d="100"/>
        </p:scale>
        <p:origin x="-1878" y="-72"/>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Washington County</c:v>
                </c:pt>
              </c:strCache>
            </c:strRef>
          </c:tx>
          <c:invertIfNegative val="0"/>
          <c:cat>
            <c:strRef>
              <c:f>'Top Health Issues'!$B$2:$D$2</c:f>
              <c:strCache>
                <c:ptCount val="3"/>
                <c:pt idx="0">
                  <c:v>Drug &amp; Alcohol Abuse</c:v>
                </c:pt>
                <c:pt idx="1">
                  <c:v>Obesity</c:v>
                </c:pt>
                <c:pt idx="2">
                  <c:v>Tobacco Use</c:v>
                </c:pt>
              </c:strCache>
            </c:strRef>
          </c:cat>
          <c:val>
            <c:numRef>
              <c:f>'Top Health Issues'!$B$3:$D$3</c:f>
              <c:numCache>
                <c:formatCode>0%</c:formatCode>
                <c:ptCount val="3"/>
                <c:pt idx="0">
                  <c:v>0.91</c:v>
                </c:pt>
                <c:pt idx="1">
                  <c:v>0.82</c:v>
                </c:pt>
                <c:pt idx="2">
                  <c:v>0.77</c:v>
                </c:pt>
              </c:numCache>
            </c:numRef>
          </c:val>
        </c:ser>
        <c:ser>
          <c:idx val="1"/>
          <c:order val="1"/>
          <c:tx>
            <c:strRef>
              <c:f>'Top Health Issues'!$A$4</c:f>
              <c:strCache>
                <c:ptCount val="1"/>
                <c:pt idx="0">
                  <c:v>Maine</c:v>
                </c:pt>
              </c:strCache>
            </c:strRef>
          </c:tx>
          <c:invertIfNegative val="0"/>
          <c:cat>
            <c:strRef>
              <c:f>'Top Health Issues'!$B$2:$D$2</c:f>
              <c:strCache>
                <c:ptCount val="3"/>
                <c:pt idx="0">
                  <c:v>Drug &amp; Alcohol Abuse</c:v>
                </c:pt>
                <c:pt idx="1">
                  <c:v>Obesity</c:v>
                </c:pt>
                <c:pt idx="2">
                  <c:v>Tobacco Use</c:v>
                </c:pt>
              </c:strCache>
            </c:strRef>
          </c:cat>
          <c:val>
            <c:numRef>
              <c:f>'Top Health Issues'!$B$4:$D$4</c:f>
              <c:numCache>
                <c:formatCode>0%</c:formatCode>
                <c:ptCount val="3"/>
                <c:pt idx="0">
                  <c:v>0.8</c:v>
                </c:pt>
                <c:pt idx="1">
                  <c:v>0.78</c:v>
                </c:pt>
                <c:pt idx="2">
                  <c:v>0.63</c:v>
                </c:pt>
              </c:numCache>
            </c:numRef>
          </c:val>
        </c:ser>
        <c:dLbls>
          <c:showLegendKey val="0"/>
          <c:showVal val="1"/>
          <c:showCatName val="0"/>
          <c:showSerName val="0"/>
          <c:showPercent val="0"/>
          <c:showBubbleSize val="0"/>
        </c:dLbls>
        <c:gapWidth val="150"/>
        <c:overlap val="-25"/>
        <c:axId val="135986560"/>
        <c:axId val="127800448"/>
      </c:barChart>
      <c:catAx>
        <c:axId val="135986560"/>
        <c:scaling>
          <c:orientation val="minMax"/>
        </c:scaling>
        <c:delete val="0"/>
        <c:axPos val="b"/>
        <c:majorTickMark val="none"/>
        <c:minorTickMark val="none"/>
        <c:tickLblPos val="nextTo"/>
        <c:crossAx val="127800448"/>
        <c:crosses val="autoZero"/>
        <c:auto val="1"/>
        <c:lblAlgn val="ctr"/>
        <c:lblOffset val="100"/>
        <c:noMultiLvlLbl val="0"/>
      </c:catAx>
      <c:valAx>
        <c:axId val="127800448"/>
        <c:scaling>
          <c:orientation val="minMax"/>
        </c:scaling>
        <c:delete val="1"/>
        <c:axPos val="l"/>
        <c:numFmt formatCode="0%" sourceLinked="1"/>
        <c:majorTickMark val="out"/>
        <c:minorTickMark val="none"/>
        <c:tickLblPos val="nextTo"/>
        <c:crossAx val="13598656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Washington County</c:v>
                </c:pt>
              </c:strCache>
            </c:strRef>
          </c:tx>
          <c:invertIfNegative val="0"/>
          <c:cat>
            <c:strRef>
              <c:f>'Top Soc Determin'!$B$2:$D$2</c:f>
              <c:strCache>
                <c:ptCount val="3"/>
                <c:pt idx="0">
                  <c:v>Poverty</c:v>
                </c:pt>
                <c:pt idx="1">
                  <c:v>Employment</c:v>
                </c:pt>
                <c:pt idx="2">
                  <c:v>Health Care Insurance</c:v>
                </c:pt>
              </c:strCache>
            </c:strRef>
          </c:cat>
          <c:val>
            <c:numRef>
              <c:f>'Top Soc Determin'!$B$3:$D$3</c:f>
              <c:numCache>
                <c:formatCode>0%</c:formatCode>
                <c:ptCount val="3"/>
                <c:pt idx="0">
                  <c:v>0.89</c:v>
                </c:pt>
                <c:pt idx="1">
                  <c:v>0.82</c:v>
                </c:pt>
                <c:pt idx="2">
                  <c:v>0.78</c:v>
                </c:pt>
              </c:numCache>
            </c:numRef>
          </c:val>
        </c:ser>
        <c:ser>
          <c:idx val="1"/>
          <c:order val="1"/>
          <c:tx>
            <c:strRef>
              <c:f>'Top Soc Determin'!$A$4</c:f>
              <c:strCache>
                <c:ptCount val="1"/>
                <c:pt idx="0">
                  <c:v>Maine</c:v>
                </c:pt>
              </c:strCache>
            </c:strRef>
          </c:tx>
          <c:invertIfNegative val="0"/>
          <c:cat>
            <c:strRef>
              <c:f>'Top Soc Determin'!$B$2:$D$2</c:f>
              <c:strCache>
                <c:ptCount val="3"/>
                <c:pt idx="0">
                  <c:v>Poverty</c:v>
                </c:pt>
                <c:pt idx="1">
                  <c:v>Employment</c:v>
                </c:pt>
                <c:pt idx="2">
                  <c:v>Health Care Insurance</c:v>
                </c:pt>
              </c:strCache>
            </c:strRef>
          </c:cat>
          <c:val>
            <c:numRef>
              <c:f>'Top Soc Determin'!$B$4:$D$4</c:f>
              <c:numCache>
                <c:formatCode>0%</c:formatCode>
                <c:ptCount val="3"/>
                <c:pt idx="0">
                  <c:v>0.78</c:v>
                </c:pt>
                <c:pt idx="1">
                  <c:v>0.64</c:v>
                </c:pt>
                <c:pt idx="2">
                  <c:v>0.64</c:v>
                </c:pt>
              </c:numCache>
            </c:numRef>
          </c:val>
        </c:ser>
        <c:dLbls>
          <c:showLegendKey val="0"/>
          <c:showVal val="1"/>
          <c:showCatName val="0"/>
          <c:showSerName val="0"/>
          <c:showPercent val="0"/>
          <c:showBubbleSize val="0"/>
        </c:dLbls>
        <c:gapWidth val="150"/>
        <c:overlap val="-25"/>
        <c:axId val="128692224"/>
        <c:axId val="128693760"/>
      </c:barChart>
      <c:catAx>
        <c:axId val="128692224"/>
        <c:scaling>
          <c:orientation val="minMax"/>
        </c:scaling>
        <c:delete val="0"/>
        <c:axPos val="b"/>
        <c:majorTickMark val="none"/>
        <c:minorTickMark val="none"/>
        <c:tickLblPos val="nextTo"/>
        <c:crossAx val="128693760"/>
        <c:crosses val="autoZero"/>
        <c:auto val="1"/>
        <c:lblAlgn val="ctr"/>
        <c:lblOffset val="100"/>
        <c:noMultiLvlLbl val="0"/>
      </c:catAx>
      <c:valAx>
        <c:axId val="128693760"/>
        <c:scaling>
          <c:orientation val="minMax"/>
        </c:scaling>
        <c:delete val="1"/>
        <c:axPos val="l"/>
        <c:numFmt formatCode="0%" sourceLinked="1"/>
        <c:majorTickMark val="out"/>
        <c:minorTickMark val="none"/>
        <c:tickLblPos val="nextTo"/>
        <c:crossAx val="128692224"/>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 Measures on Tobacco Use for Washington County </a:t>
            </a:r>
          </a:p>
        </c:rich>
      </c:tx>
      <c:layout/>
      <c:overlay val="0"/>
    </c:title>
    <c:autoTitleDeleted val="0"/>
    <c:plotArea>
      <c:layout/>
      <c:barChart>
        <c:barDir val="col"/>
        <c:grouping val="clustered"/>
        <c:varyColors val="0"/>
        <c:ser>
          <c:idx val="0"/>
          <c:order val="0"/>
          <c:tx>
            <c:strRef>
              <c:f>Drugs!$A$36</c:f>
              <c:strCache>
                <c:ptCount val="1"/>
                <c:pt idx="0">
                  <c:v>Washington County</c:v>
                </c:pt>
              </c:strCache>
            </c:strRef>
          </c:tx>
          <c:invertIfNegative val="0"/>
          <c:cat>
            <c:strRef>
              <c:f>Drugs!$B$35:$D$35</c:f>
              <c:strCache>
                <c:ptCount val="3"/>
                <c:pt idx="0">
                  <c:v>Current Smoking among Adults</c:v>
                </c:pt>
                <c:pt idx="1">
                  <c:v>Current Tobacco Use among High School Students</c:v>
                </c:pt>
                <c:pt idx="2">
                  <c:v>Secondhand Smoke Exposure among Youth</c:v>
                </c:pt>
              </c:strCache>
            </c:strRef>
          </c:cat>
          <c:val>
            <c:numRef>
              <c:f>Drugs!$B$36:$D$36</c:f>
              <c:numCache>
                <c:formatCode>0%</c:formatCode>
                <c:ptCount val="3"/>
                <c:pt idx="0">
                  <c:v>0.28999999999999998</c:v>
                </c:pt>
                <c:pt idx="1">
                  <c:v>0.24</c:v>
                </c:pt>
                <c:pt idx="2">
                  <c:v>0.53</c:v>
                </c:pt>
              </c:numCache>
            </c:numRef>
          </c:val>
        </c:ser>
        <c:ser>
          <c:idx val="1"/>
          <c:order val="1"/>
          <c:tx>
            <c:strRef>
              <c:f>Drugs!$A$37</c:f>
              <c:strCache>
                <c:ptCount val="1"/>
                <c:pt idx="0">
                  <c:v>Maine</c:v>
                </c:pt>
              </c:strCache>
            </c:strRef>
          </c:tx>
          <c:invertIfNegative val="0"/>
          <c:cat>
            <c:strRef>
              <c:f>Drugs!$B$35:$D$35</c:f>
              <c:strCache>
                <c:ptCount val="3"/>
                <c:pt idx="0">
                  <c:v>Current Smoking among Adults</c:v>
                </c:pt>
                <c:pt idx="1">
                  <c:v>Current Tobacco Use among High School Students</c:v>
                </c:pt>
                <c:pt idx="2">
                  <c:v>Secondhand Smoke Exposure among Youth</c:v>
                </c:pt>
              </c:strCache>
            </c:strRef>
          </c:cat>
          <c:val>
            <c:numRef>
              <c:f>Drugs!$B$37:$D$37</c:f>
              <c:numCache>
                <c:formatCode>0%</c:formatCode>
                <c:ptCount val="3"/>
                <c:pt idx="0">
                  <c:v>0.2</c:v>
                </c:pt>
                <c:pt idx="1">
                  <c:v>0.18</c:v>
                </c:pt>
                <c:pt idx="2">
                  <c:v>0.38</c:v>
                </c:pt>
              </c:numCache>
            </c:numRef>
          </c:val>
        </c:ser>
        <c:dLbls>
          <c:showLegendKey val="0"/>
          <c:showVal val="1"/>
          <c:showCatName val="0"/>
          <c:showSerName val="0"/>
          <c:showPercent val="0"/>
          <c:showBubbleSize val="0"/>
        </c:dLbls>
        <c:gapWidth val="150"/>
        <c:overlap val="-25"/>
        <c:axId val="139790208"/>
        <c:axId val="133333760"/>
      </c:barChart>
      <c:catAx>
        <c:axId val="139790208"/>
        <c:scaling>
          <c:orientation val="minMax"/>
        </c:scaling>
        <c:delete val="0"/>
        <c:axPos val="b"/>
        <c:majorTickMark val="none"/>
        <c:minorTickMark val="none"/>
        <c:tickLblPos val="nextTo"/>
        <c:crossAx val="133333760"/>
        <c:crosses val="autoZero"/>
        <c:auto val="1"/>
        <c:lblAlgn val="ctr"/>
        <c:lblOffset val="100"/>
        <c:noMultiLvlLbl val="0"/>
      </c:catAx>
      <c:valAx>
        <c:axId val="133333760"/>
        <c:scaling>
          <c:orientation val="minMax"/>
        </c:scaling>
        <c:delete val="1"/>
        <c:axPos val="l"/>
        <c:numFmt formatCode="0%" sourceLinked="1"/>
        <c:majorTickMark val="out"/>
        <c:minorTickMark val="none"/>
        <c:tickLblPos val="nextTo"/>
        <c:crossAx val="139790208"/>
        <c:crosses val="autoZero"/>
        <c:crossBetween val="between"/>
      </c:valAx>
    </c:plotArea>
    <c:legend>
      <c:legendPos val="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Washington County is slightly higher than the Maine percentage (and nationally @ 30%).</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t>Obesity defined via BRFSS U.S. Core </a:t>
            </a:r>
            <a:r>
              <a:rPr lang="en-US" baseline="0" dirty="0" smtClean="0"/>
              <a:t>–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Some of the ways we look at tobacco use include current smoking, tobacco use</a:t>
            </a:r>
            <a:r>
              <a:rPr lang="en-US" baseline="0" dirty="0" smtClean="0"/>
              <a:t> (smoking and/or smokeless tobacco), and exposure to secondhand smoke.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Please note the 2013 MIYHS does not include e-cigarette use – it will be included in future data.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Washington County, the percentage of adults and high school students who smoke is greater than the percentage for Maine. The percentage of youth exposed to secondhand smoke is statistically significant and higher than the percentage of youth in Maine who are exposed.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Washington County.</a:t>
            </a:r>
          </a:p>
          <a:p>
            <a:pPr marL="171450" indent="-171450">
              <a:spcAft>
                <a:spcPts val="600"/>
              </a:spcAft>
              <a:buFont typeface="Arial" panose="020B0604020202020204" pitchFamily="34" charset="0"/>
              <a:buChar char="•"/>
            </a:pPr>
            <a:r>
              <a:rPr lang="en-US" baseline="0" dirty="0" smtClean="0"/>
              <a:t>You’ll notice the column for our county, Maine, and USA to show comparisons. Numbers in the county column that are highlighted and italicized are statistically significant, meaning the difference did not happen by chance. But also notice numbers that are higher or lower than the state and look at the trend arrows to see how things are changing over time.</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this slide to include bullets for only</a:t>
            </a:r>
            <a:r>
              <a:rPr lang="en-US" baseline="0" dirty="0" smtClean="0"/>
              <a:t> the 1-2 questions you’ll have time to ask this group. It may be helpful to write their responses on paper posted to the wall.</a:t>
            </a:r>
          </a:p>
          <a:p>
            <a:r>
              <a:rPr lang="en-US" baseline="0" dirty="0" smtClean="0"/>
              <a:t>Acknowledge the limited time and place items/questions for further discussion in the parking lot. Let group members know the parking lot will be shared with the local SHNAPP Community Engagement Committee contacts (listed on the next slide). Encourage motivated community members to seek these people out for further discussion….segue to next slide</a:t>
            </a:r>
          </a:p>
          <a:p>
            <a:endParaRPr lang="en-US" baseline="0" dirty="0" smtClean="0"/>
          </a:p>
          <a:p>
            <a:r>
              <a:rPr lang="en-US" baseline="0" dirty="0" smtClean="0"/>
              <a:t>Ideas for questions:</a:t>
            </a:r>
          </a:p>
          <a:p>
            <a:r>
              <a:rPr lang="en-US" baseline="0" dirty="0" smtClean="0"/>
              <a:t>-We’ve looked briefly at data for our county. Based on your experience living here and quickly looking over these numbers, what would you say are significant health needs for our community?</a:t>
            </a:r>
          </a:p>
          <a:p>
            <a:r>
              <a:rPr lang="en-US" baseline="0" dirty="0" smtClean="0"/>
              <a:t>-What would you say are the highest priorities among health needs for this county (or community)?</a:t>
            </a:r>
          </a:p>
          <a:p>
            <a:r>
              <a:rPr lang="en-US" baseline="0" dirty="0" smtClean="0"/>
              <a:t>-What resources or assets are you aware of locally that could address our health needs? </a:t>
            </a:r>
          </a:p>
          <a:p>
            <a:r>
              <a:rPr lang="en-US" baseline="0" dirty="0" smtClean="0"/>
              <a:t>-What do you think are the reasons for some of the poor health outcomes (name issues or priorities noted by this group as examples)? If the group needs prompting, remind them of the Stakeholders Survey issues: Transportation, Health Care Insurance, Health Literacy. [</a:t>
            </a:r>
            <a:r>
              <a:rPr lang="en-US" i="1" baseline="0" dirty="0" smtClean="0"/>
              <a:t>Contact Jayne Harper for a full list of the health factors affecting where we live, work, learn, and play that were included in the Stakeholders Survey.]</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383931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a:t>
            </a:r>
            <a:r>
              <a:rPr lang="en-US" baseline="0" dirty="0" smtClean="0"/>
              <a:t>participants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 participants they can provide input &amp; feedback at the website listed here. </a:t>
            </a:r>
            <a:r>
              <a:rPr lang="en-US" baseline="0" smtClean="0"/>
              <a:t>All comments are welcome.</a:t>
            </a:r>
            <a:endParaRPr lang="en-US"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today…to </a:t>
            </a:r>
            <a:r>
              <a:rPr lang="en-US" sz="1200" u="sng" kern="1200" baseline="0" dirty="0" smtClean="0">
                <a:solidFill>
                  <a:schemeClr val="tx1"/>
                </a:solidFill>
                <a:effectLst/>
                <a:latin typeface="+mn-lt"/>
                <a:ea typeface="+mn-ea"/>
                <a:cs typeface="+mn-cs"/>
              </a:rPr>
              <a:t>begin</a:t>
            </a:r>
            <a:r>
              <a:rPr lang="en-US" sz="1200" kern="1200" baseline="0" dirty="0" smtClean="0">
                <a:solidFill>
                  <a:schemeClr val="tx1"/>
                </a:solidFill>
                <a:effectLst/>
                <a:latin typeface="+mn-lt"/>
                <a:ea typeface="+mn-ea"/>
                <a:cs typeface="+mn-cs"/>
              </a:rPr>
              <a:t> the conversation.</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will focus on three that others have noted may be important for this county.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I’ve</a:t>
            </a:r>
            <a:r>
              <a:rPr lang="en-US" sz="1200" kern="1200" baseline="0" dirty="0" smtClean="0">
                <a:solidFill>
                  <a:schemeClr val="tx1"/>
                </a:solidFill>
                <a:effectLst/>
                <a:latin typeface="+mn-lt"/>
                <a:ea typeface="+mn-ea"/>
                <a:cs typeface="+mn-cs"/>
              </a:rPr>
              <a:t> created a parking lot to track questions or issues we will not have time to address today. This will be shared with local leadership among a group we call the SHNAPP Community Engagement Committee (or whatever this group is called locally).</a:t>
            </a:r>
          </a:p>
          <a:p>
            <a:pPr marL="171450" indent="-171450">
              <a:spcBef>
                <a:spcPts val="0"/>
              </a:spcBef>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If someone has a question </a:t>
            </a:r>
            <a:r>
              <a:rPr lang="en-US" sz="1200" kern="1200" dirty="0" smtClean="0">
                <a:solidFill>
                  <a:schemeClr val="tx1"/>
                </a:solidFill>
                <a:effectLst/>
                <a:latin typeface="+mn-lt"/>
                <a:ea typeface="+mn-ea"/>
                <a:cs typeface="+mn-cs"/>
              </a:rPr>
              <a:t>I cannot answer, it’ll go on the parking lot and the</a:t>
            </a:r>
            <a:r>
              <a:rPr lang="en-US" sz="1200" kern="1200" baseline="0" dirty="0" smtClean="0">
                <a:solidFill>
                  <a:schemeClr val="tx1"/>
                </a:solidFill>
                <a:effectLst/>
                <a:latin typeface="+mn-lt"/>
                <a:ea typeface="+mn-ea"/>
                <a:cs typeface="+mn-cs"/>
              </a:rPr>
              <a:t> Maine SHNAPP Project Director will get a response.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Determine whether</a:t>
            </a:r>
            <a:r>
              <a:rPr lang="en-US" sz="1200" i="1" kern="1200" baseline="0" dirty="0" smtClean="0">
                <a:solidFill>
                  <a:schemeClr val="tx1"/>
                </a:solidFill>
                <a:effectLst/>
                <a:latin typeface="+mn-lt"/>
                <a:ea typeface="+mn-ea"/>
                <a:cs typeface="+mn-cs"/>
              </a:rPr>
              <a:t> you as the presenter will be the go-between for questions or if you’ll share Jayne’s name and contact information to work with the person/people directly</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biggest health problems.</a:t>
            </a:r>
          </a:p>
          <a:p>
            <a:pPr marL="171450" indent="-171450">
              <a:spcAft>
                <a:spcPts val="600"/>
              </a:spcAft>
              <a:buFont typeface="Arial" panose="020B0604020202020204" pitchFamily="34" charset="0"/>
              <a:buChar char="•"/>
            </a:pPr>
            <a:r>
              <a:rPr lang="en-US" dirty="0" smtClean="0"/>
              <a:t>These are the top 3 health issues for Washington County based on information provided by the 133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the top reasons for bad health…..</a:t>
            </a:r>
            <a:r>
              <a:rPr lang="en-US" dirty="0" smtClean="0"/>
              <a:t>the top issues affecting where we live, work, learn, and play in Washington County based on information provided by the 133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3320790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Washington County is higher than Maine at 360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the highest rates of SA hospital admissions.</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368612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hyperlink" Target="http://www.maine.gov/SHN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Washington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Washington County</a:t>
            </a:r>
            <a:endParaRPr lang="en-US" dirty="0">
              <a:solidFill>
                <a:schemeClr val="accent2"/>
              </a:solidFill>
            </a:endParaRPr>
          </a:p>
        </p:txBody>
      </p:sp>
      <p:sp>
        <p:nvSpPr>
          <p:cNvPr id="3" name="TextBox 2"/>
          <p:cNvSpPr txBox="1"/>
          <p:nvPr/>
        </p:nvSpPr>
        <p:spPr>
          <a:xfrm>
            <a:off x="574431" y="6310699"/>
            <a:ext cx="7848600" cy="276999"/>
          </a:xfrm>
          <a:prstGeom prst="rect">
            <a:avLst/>
          </a:prstGeom>
          <a:noFill/>
        </p:spPr>
        <p:txBody>
          <a:bodyPr wrap="square" rtlCol="0">
            <a:spAutoFit/>
          </a:bodyPr>
          <a:lstStyle/>
          <a:p>
            <a:r>
              <a:rPr lang="en-US" sz="1200" dirty="0"/>
              <a:t>Source:  Behavioral Risk Factor Surveillance System (BRFSS), </a:t>
            </a:r>
            <a:r>
              <a:rPr lang="en-US" sz="1200" dirty="0" smtClean="0"/>
              <a:t>2013</a:t>
            </a:r>
            <a:endParaRPr lang="en-US" sz="12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27705"/>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3048000"/>
            <a:ext cx="25908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Washington</a:t>
            </a:r>
            <a:endParaRPr lang="en-US" dirty="0"/>
          </a:p>
          <a:p>
            <a:pPr algn="ctr"/>
            <a:r>
              <a:rPr lang="en-US" dirty="0" smtClean="0"/>
              <a:t>30%</a:t>
            </a:r>
            <a:endParaRPr lang="en-US" dirty="0"/>
          </a:p>
          <a:p>
            <a:pPr algn="ctr"/>
            <a:endParaRPr lang="en-US" dirty="0"/>
          </a:p>
          <a:p>
            <a:pPr algn="ctr"/>
            <a:r>
              <a:rPr lang="en-US" dirty="0"/>
              <a:t>Maine</a:t>
            </a:r>
          </a:p>
          <a:p>
            <a:pPr algn="ctr"/>
            <a:r>
              <a:rPr lang="en-US" dirty="0"/>
              <a:t>29%</a:t>
            </a:r>
          </a:p>
          <a:p>
            <a:endParaRPr lang="en-US" dirty="0"/>
          </a:p>
        </p:txBody>
      </p:sp>
      <p:cxnSp>
        <p:nvCxnSpPr>
          <p:cNvPr id="8" name="Straight Arrow Connector 7"/>
          <p:cNvCxnSpPr/>
          <p:nvPr/>
        </p:nvCxnSpPr>
        <p:spPr>
          <a:xfrm flipV="1">
            <a:off x="3733800" y="3810000"/>
            <a:ext cx="39624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Tobacco</a:t>
            </a:r>
            <a:br>
              <a:rPr lang="en-US" dirty="0" smtClean="0"/>
            </a:br>
            <a:r>
              <a:rPr lang="en-US" dirty="0" smtClean="0">
                <a:solidFill>
                  <a:schemeClr val="accent2"/>
                </a:solidFill>
              </a:rPr>
              <a:t>Washington County</a:t>
            </a:r>
            <a:endParaRPr lang="en-US" dirty="0"/>
          </a:p>
        </p:txBody>
      </p:sp>
      <p:sp>
        <p:nvSpPr>
          <p:cNvPr id="9" name="TextBox 8"/>
          <p:cNvSpPr txBox="1"/>
          <p:nvPr/>
        </p:nvSpPr>
        <p:spPr>
          <a:xfrm>
            <a:off x="573578" y="6172200"/>
            <a:ext cx="8021782" cy="584775"/>
          </a:xfrm>
          <a:prstGeom prst="rect">
            <a:avLst/>
          </a:prstGeom>
          <a:noFill/>
        </p:spPr>
        <p:txBody>
          <a:bodyPr wrap="square" rtlCol="0">
            <a:spAutoFit/>
          </a:bodyPr>
          <a:lstStyle/>
          <a:p>
            <a:r>
              <a:rPr lang="en-US" sz="1400" dirty="0"/>
              <a:t>Source: Behavioral Risk Factor Surveillance System (BRFSS), 2013</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596833758"/>
              </p:ext>
            </p:extLst>
          </p:nvPr>
        </p:nvGraphicFramePr>
        <p:xfrm>
          <a:off x="579440" y="1676400"/>
          <a:ext cx="795496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r>
              <a:rPr lang="en-US" dirty="0" smtClean="0">
                <a:solidFill>
                  <a:schemeClr val="tx1"/>
                </a:solidFill>
                <a:latin typeface="Cambria" panose="02040503050406030204" pitchFamily="18" charset="0"/>
              </a:rPr>
              <a:t>Creating </a:t>
            </a:r>
            <a:r>
              <a:rPr lang="en-US" dirty="0">
                <a:solidFill>
                  <a:schemeClr val="tx1"/>
                </a:solidFill>
                <a:latin typeface="Cambria" panose="02040503050406030204" pitchFamily="18" charset="0"/>
              </a:rPr>
              <a:t>The Story About Our Data</a:t>
            </a:r>
            <a:r>
              <a:rPr lang="en-US" dirty="0">
                <a:solidFill>
                  <a:schemeClr val="accent2">
                    <a:lumMod val="75000"/>
                  </a:schemeClr>
                </a:solidFill>
                <a:latin typeface="Cambria" panose="02040503050406030204" pitchFamily="18" charset="0"/>
              </a:rPr>
              <a:t/>
            </a:r>
            <a:br>
              <a:rPr lang="en-US" dirty="0">
                <a:solidFill>
                  <a:schemeClr val="accent2">
                    <a:lumMod val="75000"/>
                  </a:schemeClr>
                </a:solidFill>
                <a:latin typeface="Cambria" panose="02040503050406030204" pitchFamily="18" charset="0"/>
              </a:rPr>
            </a:br>
            <a:endParaRPr lang="en-US" dirty="0"/>
          </a:p>
        </p:txBody>
      </p:sp>
      <p:pic>
        <p:nvPicPr>
          <p:cNvPr id="3" name="Picture 4" descr="https://encrypted-tbn2.gstatic.com/images?q=tbn:ANd9GcSkEEpk5c4mUKYiMdpCBQlxPwjvOidIAfIbykLWBbrHb6EG6F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44" y="213360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133600"/>
            <a:ext cx="3429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accent2">
                    <a:lumMod val="75000"/>
                  </a:schemeClr>
                </a:solidFill>
              </a:rPr>
              <a:t>Significant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Health priorities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Resources to address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Perceptions about things where we live, work, learn, and play that affect our health</a:t>
            </a:r>
            <a:endParaRPr lang="en-US" sz="2000" b="1" dirty="0">
              <a:solidFill>
                <a:schemeClr val="accent2">
                  <a:lumMod val="75000"/>
                </a:schemeClr>
              </a:solidFill>
            </a:endParaRPr>
          </a:p>
        </p:txBody>
      </p:sp>
      <p:pic>
        <p:nvPicPr>
          <p:cNvPr id="5" name="Picture 2" descr="http://www.cliparthut.com/clip-arts/578/parking-lot-clip-art-5780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44" y="4327191"/>
            <a:ext cx="2263103" cy="1592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462">
            <a:off x="7614503" y="4691454"/>
            <a:ext cx="894929" cy="65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8245">
            <a:off x="7563688" y="5585816"/>
            <a:ext cx="996559" cy="66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4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24200" y="834792"/>
            <a:ext cx="5715000" cy="1066800"/>
          </a:xfrm>
        </p:spPr>
        <p:txBody>
          <a:bodyPr>
            <a:noAutofit/>
          </a:bodyPr>
          <a:lstStyle/>
          <a:p>
            <a:r>
              <a:rPr lang="en-US" sz="3400" dirty="0"/>
              <a:t>I’d like to continue the conversation about the </a:t>
            </a:r>
            <a:r>
              <a:rPr lang="en-US" sz="3400" dirty="0" smtClean="0"/>
              <a:t/>
            </a:r>
            <a:br>
              <a:rPr lang="en-US" sz="3400" dirty="0" smtClean="0"/>
            </a:br>
            <a:r>
              <a:rPr lang="en-US" sz="3400" dirty="0" smtClean="0"/>
              <a:t>Shared CHNA…..</a:t>
            </a:r>
            <a:endParaRPr lang="en-US" sz="3400" dirty="0"/>
          </a:p>
        </p:txBody>
      </p:sp>
      <p:sp>
        <p:nvSpPr>
          <p:cNvPr id="3" name="Subtitle 2"/>
          <p:cNvSpPr>
            <a:spLocks noGrp="1"/>
          </p:cNvSpPr>
          <p:nvPr>
            <p:ph idx="4294967295"/>
          </p:nvPr>
        </p:nvSpPr>
        <p:spPr>
          <a:xfrm>
            <a:off x="830515" y="2247900"/>
            <a:ext cx="8084885" cy="3619500"/>
          </a:xfrm>
          <a:solidFill>
            <a:schemeClr val="accent2">
              <a:lumMod val="20000"/>
              <a:lumOff val="80000"/>
            </a:schemeClr>
          </a:solidFill>
        </p:spPr>
        <p:txBody>
          <a:bodyPr>
            <a:normAutofit/>
          </a:bodyPr>
          <a:lstStyle/>
          <a:p>
            <a:pPr marL="109728" indent="0">
              <a:buNone/>
            </a:pPr>
            <a:endParaRPr lang="en-US" sz="2000" dirty="0" smtClean="0">
              <a:latin typeface="Calibri" panose="020F0502020204030204" pitchFamily="34" charset="0"/>
            </a:endParaRPr>
          </a:p>
          <a:p>
            <a:pPr marL="109728" indent="0">
              <a:buNone/>
            </a:pPr>
            <a:r>
              <a:rPr lang="en-US" sz="2000" dirty="0" smtClean="0">
                <a:latin typeface="Calibri" panose="020F0502020204030204" pitchFamily="34" charset="0"/>
              </a:rPr>
              <a:t>Maine </a:t>
            </a:r>
            <a:r>
              <a:rPr lang="en-US" sz="2000" dirty="0">
                <a:latin typeface="Calibri" panose="020F0502020204030204" pitchFamily="34" charset="0"/>
              </a:rPr>
              <a:t>Shared Health Needs Assessment &amp; Planning Process Contacts for Community Engagement – District Liaisons &amp; SHNAPP </a:t>
            </a:r>
            <a:r>
              <a:rPr lang="en-US" sz="2000" dirty="0" smtClean="0">
                <a:latin typeface="Calibri" panose="020F0502020204030204" pitchFamily="34" charset="0"/>
              </a:rPr>
              <a:t>Hospitals</a:t>
            </a: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481754"/>
            <a:ext cx="7627295" cy="105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837098"/>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Washington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Washington  County 133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3670206050"/>
              </p:ext>
            </p:extLst>
          </p:nvPr>
        </p:nvGraphicFramePr>
        <p:xfrm>
          <a:off x="685801" y="2274332"/>
          <a:ext cx="7619999"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Washington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Washington County 130 surveys</a:t>
            </a:r>
            <a:endParaRPr lang="en-US"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558989618"/>
              </p:ext>
            </p:extLst>
          </p:nvPr>
        </p:nvGraphicFramePr>
        <p:xfrm>
          <a:off x="609600" y="2274331"/>
          <a:ext cx="79248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10" y="914400"/>
            <a:ext cx="8229600" cy="1066800"/>
          </a:xfrm>
        </p:spPr>
        <p:txBody>
          <a:bodyPr>
            <a:normAutofit fontScale="90000"/>
          </a:bodyPr>
          <a:lstStyle/>
          <a:p>
            <a:r>
              <a:rPr lang="en-US" dirty="0" smtClean="0"/>
              <a:t>Quick look at data about drug </a:t>
            </a:r>
            <a:r>
              <a:rPr lang="en-US" dirty="0" smtClean="0"/>
              <a:t>&amp; </a:t>
            </a:r>
            <a:r>
              <a:rPr lang="en-US" dirty="0" smtClean="0"/>
              <a:t>alcohol abuse, obesity, and </a:t>
            </a:r>
            <a:r>
              <a:rPr lang="en-US" dirty="0" smtClean="0"/>
              <a:t>tobacco use</a:t>
            </a:r>
            <a:endParaRPr lang="en-US" dirty="0"/>
          </a:p>
        </p:txBody>
      </p:sp>
      <p:pic>
        <p:nvPicPr>
          <p:cNvPr id="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262" y="2819400"/>
            <a:ext cx="3674496" cy="2706878"/>
          </a:xfrm>
          <a:prstGeom prst="rect">
            <a:avLst/>
          </a:prstGeom>
        </p:spPr>
      </p:pic>
    </p:spTree>
    <p:extLst>
      <p:ext uri="{BB962C8B-B14F-4D97-AF65-F5344CB8AC3E}">
        <p14:creationId xmlns:p14="http://schemas.microsoft.com/office/powerpoint/2010/main" val="15783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Washington County</a:t>
            </a:r>
            <a:endParaRPr lang="en-US" dirty="0">
              <a:solidFill>
                <a:schemeClr val="accent2"/>
              </a:solidFill>
            </a:endParaRPr>
          </a:p>
        </p:txBody>
      </p:sp>
      <p:sp>
        <p:nvSpPr>
          <p:cNvPr id="4" name="TextBox 3"/>
          <p:cNvSpPr txBox="1"/>
          <p:nvPr/>
        </p:nvSpPr>
        <p:spPr>
          <a:xfrm>
            <a:off x="533399" y="6248400"/>
            <a:ext cx="8305801" cy="276999"/>
          </a:xfrm>
          <a:prstGeom prst="rect">
            <a:avLst/>
          </a:prstGeom>
          <a:noFill/>
        </p:spPr>
        <p:txBody>
          <a:bodyPr wrap="square" rtlCol="0">
            <a:spAutoFit/>
          </a:bodyPr>
          <a:lstStyle/>
          <a:p>
            <a:r>
              <a:rPr lang="en-US" sz="1200" dirty="0"/>
              <a:t>Source: Maine Health Data Organization, 2011</a:t>
            </a:r>
          </a:p>
        </p:txBody>
      </p:sp>
      <p:grpSp>
        <p:nvGrpSpPr>
          <p:cNvPr id="6" name="Group 5"/>
          <p:cNvGrpSpPr/>
          <p:nvPr/>
        </p:nvGrpSpPr>
        <p:grpSpPr>
          <a:xfrm>
            <a:off x="4870996" y="1066864"/>
            <a:ext cx="4038600" cy="5181536"/>
            <a:chOff x="0" y="0"/>
            <a:chExt cx="3577996" cy="4695825"/>
          </a:xfrm>
        </p:grpSpPr>
        <p:grpSp>
          <p:nvGrpSpPr>
            <p:cNvPr id="7" name="Group 6"/>
            <p:cNvGrpSpPr/>
            <p:nvPr/>
          </p:nvGrpSpPr>
          <p:grpSpPr>
            <a:xfrm>
              <a:off x="0" y="190500"/>
              <a:ext cx="3108960" cy="4505325"/>
              <a:chOff x="0" y="0"/>
              <a:chExt cx="3108960" cy="4505325"/>
            </a:xfrm>
          </p:grpSpPr>
          <p:grpSp>
            <p:nvGrpSpPr>
              <p:cNvPr id="9" name="Group 8"/>
              <p:cNvGrpSpPr/>
              <p:nvPr/>
            </p:nvGrpSpPr>
            <p:grpSpPr>
              <a:xfrm>
                <a:off x="0" y="0"/>
                <a:ext cx="3108960" cy="4480560"/>
                <a:chOff x="0" y="9618"/>
                <a:chExt cx="3200400" cy="4524375"/>
              </a:xfrm>
            </p:grpSpPr>
            <p:pic>
              <p:nvPicPr>
                <p:cNvPr id="11" name="Picture 10"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2"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10"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8"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sp>
        <p:nvSpPr>
          <p:cNvPr id="3" name="TextBox 2"/>
          <p:cNvSpPr txBox="1"/>
          <p:nvPr/>
        </p:nvSpPr>
        <p:spPr>
          <a:xfrm>
            <a:off x="1143000" y="3124200"/>
            <a:ext cx="26670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Washington</a:t>
            </a:r>
          </a:p>
          <a:p>
            <a:pPr algn="ctr"/>
            <a:r>
              <a:rPr lang="en-US" dirty="0" smtClean="0"/>
              <a:t>360 </a:t>
            </a:r>
            <a:r>
              <a:rPr lang="en-US" dirty="0"/>
              <a:t>per 100,000</a:t>
            </a:r>
          </a:p>
          <a:p>
            <a:pPr algn="ctr"/>
            <a:endParaRPr lang="en-US" dirty="0"/>
          </a:p>
          <a:p>
            <a:pPr algn="ctr"/>
            <a:r>
              <a:rPr lang="en-US" dirty="0"/>
              <a:t>Maine</a:t>
            </a:r>
          </a:p>
          <a:p>
            <a:pPr algn="ctr"/>
            <a:r>
              <a:rPr lang="en-US" dirty="0"/>
              <a:t>328 per 100,000</a:t>
            </a:r>
          </a:p>
          <a:p>
            <a:endParaRPr lang="en-US" dirty="0"/>
          </a:p>
        </p:txBody>
      </p:sp>
      <p:cxnSp>
        <p:nvCxnSpPr>
          <p:cNvPr id="14" name="Straight Arrow Connector 13"/>
          <p:cNvCxnSpPr/>
          <p:nvPr/>
        </p:nvCxnSpPr>
        <p:spPr>
          <a:xfrm flipV="1">
            <a:off x="3810000" y="3962400"/>
            <a:ext cx="35052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4636</TotalTime>
  <Words>1978</Words>
  <Application>Microsoft Office PowerPoint</Application>
  <PresentationFormat>On-screen Show (4:3)</PresentationFormat>
  <Paragraphs>159</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vt:lpstr>
      <vt:lpstr>Shared Community Health Needs Assessment (CHNA)</vt:lpstr>
      <vt:lpstr>Maine SHNAPP Funders</vt:lpstr>
      <vt:lpstr>Setting the Stage for Our Story</vt:lpstr>
      <vt:lpstr>The Script</vt:lpstr>
      <vt:lpstr>Our Task Today….</vt:lpstr>
      <vt:lpstr>Top health issues for Washington County</vt:lpstr>
      <vt:lpstr>Top issues affecting where we live, work, learn &amp; play in Washington County</vt:lpstr>
      <vt:lpstr>Quick look at data about drug &amp; alcohol abuse, obesity, and tobacco use</vt:lpstr>
      <vt:lpstr>Drug &amp; Alcohol Abuse Washington County</vt:lpstr>
      <vt:lpstr>Obesity Washington County</vt:lpstr>
      <vt:lpstr>Tobacco Washington County</vt:lpstr>
      <vt:lpstr>2 Minute Data Review</vt:lpstr>
      <vt:lpstr> Creating The Story About Our Data </vt:lpstr>
      <vt:lpstr>I’d like to continue the conversation about the  Shared CHNA…..</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269</cp:revision>
  <cp:lastPrinted>2015-10-02T18:28:17Z</cp:lastPrinted>
  <dcterms:created xsi:type="dcterms:W3CDTF">2015-06-09T16:33:57Z</dcterms:created>
  <dcterms:modified xsi:type="dcterms:W3CDTF">2015-10-15T12:48:09Z</dcterms:modified>
</cp:coreProperties>
</file>